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60" r:id="rId2"/>
    <p:sldId id="259" r:id="rId3"/>
    <p:sldId id="256" r:id="rId4"/>
    <p:sldId id="257" r:id="rId5"/>
    <p:sldId id="264" r:id="rId6"/>
    <p:sldId id="262" r:id="rId7"/>
    <p:sldId id="263" r:id="rId8"/>
    <p:sldId id="265" r:id="rId9"/>
    <p:sldId id="266" r:id="rId10"/>
    <p:sldId id="270" r:id="rId11"/>
    <p:sldId id="272" r:id="rId12"/>
    <p:sldId id="279" r:id="rId13"/>
    <p:sldId id="280" r:id="rId14"/>
    <p:sldId id="271" r:id="rId15"/>
    <p:sldId id="269" r:id="rId16"/>
    <p:sldId id="273" r:id="rId17"/>
    <p:sldId id="275" r:id="rId18"/>
    <p:sldId id="274" r:id="rId19"/>
    <p:sldId id="276" r:id="rId20"/>
    <p:sldId id="277" r:id="rId21"/>
    <p:sldId id="278" r:id="rId22"/>
    <p:sldId id="26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C2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6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25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4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5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6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820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65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11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1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9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0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12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93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5CC5C4-49D6-4686-B69C-EEDFA8BDD749}"/>
              </a:ext>
            </a:extLst>
          </p:cNvPr>
          <p:cNvSpPr/>
          <p:nvPr/>
        </p:nvSpPr>
        <p:spPr>
          <a:xfrm>
            <a:off x="1655299" y="531242"/>
            <a:ext cx="6096000" cy="6524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  <a:t>In how many languages can you say </a:t>
            </a:r>
          </a:p>
          <a:p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  <a:t>“</a:t>
            </a:r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Bradley Hand ITC" panose="020B0604020202020204" pitchFamily="66" charset="0"/>
                <a:ea typeface="STXingkai" panose="02010800040101010101" pitchFamily="2" charset="-122"/>
                <a:cs typeface="+mj-cs"/>
              </a:rPr>
              <a:t>I love you</a:t>
            </a:r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  <a:t>”?</a:t>
            </a:r>
            <a:b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</a:br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  <a:t>When you fall in love, isn’t it cool to have your Lover saying love words in your language? </a:t>
            </a:r>
            <a:b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</a:br>
            <a: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  <a:t>What do you think?</a:t>
            </a:r>
            <a:br>
              <a:rPr lang="en-GB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  <a:ea typeface="STXingkai" panose="02010800040101010101" pitchFamily="2" charset="-122"/>
                <a:cs typeface="+mj-cs"/>
              </a:rPr>
            </a:br>
            <a:endParaRPr lang="en-GB" dirty="0">
              <a:latin typeface="+mj-lt"/>
              <a:ea typeface="STXingkai" panose="02010800040101010101" pitchFamily="2" charset="-122"/>
            </a:endParaRPr>
          </a:p>
        </p:txBody>
      </p:sp>
      <p:pic>
        <p:nvPicPr>
          <p:cNvPr id="10" name="Graphic 9" descr="Wreath">
            <a:extLst>
              <a:ext uri="{FF2B5EF4-FFF2-40B4-BE49-F238E27FC236}">
                <a16:creationId xmlns:a16="http://schemas.microsoft.com/office/drawing/2014/main" id="{4AB0DCF0-5C59-4F3F-8104-9D906E9C5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951" y="2951753"/>
            <a:ext cx="914400" cy="914400"/>
          </a:xfrm>
          <a:prstGeom prst="rect">
            <a:avLst/>
          </a:prstGeom>
        </p:spPr>
      </p:pic>
      <p:pic>
        <p:nvPicPr>
          <p:cNvPr id="11" name="Graphic 10" descr="Wreath">
            <a:extLst>
              <a:ext uri="{FF2B5EF4-FFF2-40B4-BE49-F238E27FC236}">
                <a16:creationId xmlns:a16="http://schemas.microsoft.com/office/drawing/2014/main" id="{C5188C71-2AF8-4903-8A95-52CA66FF2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951" y="517174"/>
            <a:ext cx="914400" cy="914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E3F8A7-2E37-46CA-A2E8-C9D066D08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8246" y="473928"/>
            <a:ext cx="3699803" cy="53219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5C32D27-FE05-4802-878D-D10CA15E3161}"/>
              </a:ext>
            </a:extLst>
          </p:cNvPr>
          <p:cNvSpPr txBox="1"/>
          <p:nvPr/>
        </p:nvSpPr>
        <p:spPr>
          <a:xfrm>
            <a:off x="8046720" y="6020972"/>
            <a:ext cx="324963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ASAAD Zeinab</a:t>
            </a:r>
          </a:p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MARIE Bruno</a:t>
            </a:r>
          </a:p>
        </p:txBody>
      </p:sp>
    </p:spTree>
    <p:extLst>
      <p:ext uri="{BB962C8B-B14F-4D97-AF65-F5344CB8AC3E}">
        <p14:creationId xmlns:p14="http://schemas.microsoft.com/office/powerpoint/2010/main" val="264171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Try to find the missing verb or noun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C7499C-D510-40F0-973E-57783EB9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79162"/>
              </p:ext>
            </p:extLst>
          </p:nvPr>
        </p:nvGraphicFramePr>
        <p:xfrm>
          <a:off x="1585682" y="2203708"/>
          <a:ext cx="8924035" cy="4069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807">
                  <a:extLst>
                    <a:ext uri="{9D8B030D-6E8A-4147-A177-3AD203B41FA5}">
                      <a16:colId xmlns:a16="http://schemas.microsoft.com/office/drawing/2014/main" val="692947703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714882926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3764922658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1806148275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1329079527"/>
                    </a:ext>
                  </a:extLst>
                </a:gridCol>
              </a:tblGrid>
              <a:tr h="369916">
                <a:tc>
                  <a:txBody>
                    <a:bodyPr/>
                    <a:lstStyle/>
                    <a:p>
                      <a:r>
                        <a:rPr lang="en-GB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Italian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Portuguese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31947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molto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beaucoup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muito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900559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Besame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Baciami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Embrasse-moi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Kiss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527225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beso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bacio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beijo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80523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perdersi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 </a:t>
                      </a:r>
                      <a:r>
                        <a:rPr lang="en-GB" dirty="0" err="1"/>
                        <a:t>perdre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 </a:t>
                      </a:r>
                      <a:r>
                        <a:rPr lang="en-GB" dirty="0" err="1"/>
                        <a:t>perder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Get 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49142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sentirte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sentir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Sinto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vecô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Feel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191758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occhi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 </a:t>
                      </a:r>
                      <a:r>
                        <a:rPr lang="en-GB" dirty="0" err="1"/>
                        <a:t>yeux</a:t>
                      </a:r>
                      <a:r>
                        <a:rPr lang="en-GB" dirty="0"/>
                        <a:t> (un oeil)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olhos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37041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verte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ci </a:t>
                      </a:r>
                      <a:r>
                        <a:rPr lang="en-GB" dirty="0" err="1"/>
                        <a:t>vediamo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vejo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see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7396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piensa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pensare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penser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23101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sarò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serai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Eu </a:t>
                      </a:r>
                      <a:r>
                        <a:rPr lang="en-GB" dirty="0" err="1"/>
                        <a:t>serei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will 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20484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amor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amour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amor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31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20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Try to find the missing verb or noun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C7499C-D510-40F0-973E-57783EB9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5236"/>
              </p:ext>
            </p:extLst>
          </p:nvPr>
        </p:nvGraphicFramePr>
        <p:xfrm>
          <a:off x="1585682" y="2452254"/>
          <a:ext cx="8924035" cy="4069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807">
                  <a:extLst>
                    <a:ext uri="{9D8B030D-6E8A-4147-A177-3AD203B41FA5}">
                      <a16:colId xmlns:a16="http://schemas.microsoft.com/office/drawing/2014/main" val="692947703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714882926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3764922658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1806148275"/>
                    </a:ext>
                  </a:extLst>
                </a:gridCol>
                <a:gridCol w="1784807">
                  <a:extLst>
                    <a:ext uri="{9D8B030D-6E8A-4147-A177-3AD203B41FA5}">
                      <a16:colId xmlns:a16="http://schemas.microsoft.com/office/drawing/2014/main" val="1329079527"/>
                    </a:ext>
                  </a:extLst>
                </a:gridCol>
              </a:tblGrid>
              <a:tr h="369916">
                <a:tc>
                  <a:txBody>
                    <a:bodyPr/>
                    <a:lstStyle/>
                    <a:p>
                      <a:r>
                        <a:rPr lang="en-GB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Italian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Portuguese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31947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mucho</a:t>
                      </a:r>
                      <a:endParaRPr lang="en-GB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molto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beacoup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muito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900559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Besame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Baciami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Embrasse-moi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Beija</a:t>
                      </a:r>
                      <a:r>
                        <a:rPr lang="en-GB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-me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Kiss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527225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beso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bacio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baiser</a:t>
                      </a:r>
                      <a:endParaRPr lang="en-GB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beijo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80523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perderte</a:t>
                      </a:r>
                      <a:endParaRPr lang="en-GB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perdersi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 </a:t>
                      </a:r>
                      <a:r>
                        <a:rPr lang="en-GB" dirty="0" err="1"/>
                        <a:t>perdre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 </a:t>
                      </a:r>
                      <a:r>
                        <a:rPr lang="en-GB" dirty="0" err="1"/>
                        <a:t>perder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Get 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49142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sentirte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sentirti</a:t>
                      </a:r>
                      <a:endParaRPr lang="en-GB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sentir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Sinto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vecô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Feel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191758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ojos</a:t>
                      </a:r>
                      <a:endParaRPr lang="en-GB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occhi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 </a:t>
                      </a:r>
                      <a:r>
                        <a:rPr lang="en-GB" dirty="0" err="1"/>
                        <a:t>yeux</a:t>
                      </a:r>
                      <a:r>
                        <a:rPr lang="en-GB" dirty="0"/>
                        <a:t> (un oeil)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olhos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37041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verte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ci </a:t>
                      </a:r>
                      <a:r>
                        <a:rPr lang="en-GB" dirty="0" err="1"/>
                        <a:t>vediamo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te</a:t>
                      </a:r>
                      <a:r>
                        <a:rPr lang="en-GB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voir</a:t>
                      </a:r>
                      <a:endParaRPr lang="en-GB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vejo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see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7396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dirty="0" err="1"/>
                        <a:t>piensa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pensare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penser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pensar</a:t>
                      </a:r>
                      <a:endParaRPr lang="en-GB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23101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estaré</a:t>
                      </a:r>
                      <a:endParaRPr lang="en-GB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sarò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Je </a:t>
                      </a:r>
                      <a:r>
                        <a:rPr lang="en-GB" dirty="0" err="1"/>
                        <a:t>serai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Eu </a:t>
                      </a:r>
                      <a:r>
                        <a:rPr lang="en-GB" dirty="0" err="1"/>
                        <a:t>serei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will 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20484"/>
                  </a:ext>
                </a:extLst>
              </a:tr>
              <a:tr h="369916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amor</a:t>
                      </a:r>
                      <a:endParaRPr lang="en-GB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amour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amor</a:t>
                      </a:r>
                      <a:endParaRPr lang="en-GB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31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162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C7499C-D510-40F0-973E-57783EB90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63766"/>
              </p:ext>
            </p:extLst>
          </p:nvPr>
        </p:nvGraphicFramePr>
        <p:xfrm>
          <a:off x="858982" y="1676399"/>
          <a:ext cx="10363200" cy="471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631">
                  <a:extLst>
                    <a:ext uri="{9D8B030D-6E8A-4147-A177-3AD203B41FA5}">
                      <a16:colId xmlns:a16="http://schemas.microsoft.com/office/drawing/2014/main" val="692947703"/>
                    </a:ext>
                  </a:extLst>
                </a:gridCol>
                <a:gridCol w="1996649">
                  <a:extLst>
                    <a:ext uri="{9D8B030D-6E8A-4147-A177-3AD203B41FA5}">
                      <a16:colId xmlns:a16="http://schemas.microsoft.com/office/drawing/2014/main" val="71488292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3764922658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806148275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329079527"/>
                    </a:ext>
                  </a:extLst>
                </a:gridCol>
              </a:tblGrid>
              <a:tr h="42823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Spanish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Italian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French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Portuguese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English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931947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mucho</a:t>
                      </a:r>
                      <a:endParaRPr lang="en-GB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molto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beacoup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muito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900559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Besame</a:t>
                      </a:r>
                      <a:endParaRPr lang="en-GB" sz="1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Baciami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Embrasse-moi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rgbClr val="FF0000"/>
                          </a:solidFill>
                        </a:rPr>
                        <a:t>Beija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-me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Kiss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527225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beso</a:t>
                      </a:r>
                      <a:endParaRPr lang="en-GB" sz="1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bacio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baiser</a:t>
                      </a:r>
                      <a:endParaRPr lang="en-GB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beijo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kiss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80523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perderte</a:t>
                      </a:r>
                      <a:endParaRPr lang="en-GB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perdersi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 </a:t>
                      </a:r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perdre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Se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perder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Get 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49142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sentirte</a:t>
                      </a:r>
                      <a:endParaRPr lang="en-GB" sz="1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rgbClr val="00B050"/>
                          </a:solidFill>
                        </a:rPr>
                        <a:t>sentirti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</a:t>
                      </a:r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sentir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Sinto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vecô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Feel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191758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ojos</a:t>
                      </a:r>
                      <a:endParaRPr lang="en-GB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occhi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les </a:t>
                      </a:r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yeux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olhos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37041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verte</a:t>
                      </a:r>
                      <a:endParaRPr lang="en-GB" sz="1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ci </a:t>
                      </a:r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vediamo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</a:t>
                      </a:r>
                      <a:r>
                        <a:rPr lang="en-GB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GB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voir</a:t>
                      </a:r>
                      <a:endParaRPr lang="en-GB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vejo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 see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7396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piensa</a:t>
                      </a:r>
                      <a:endParaRPr lang="en-GB" sz="18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B050"/>
                          </a:solidFill>
                        </a:rPr>
                        <a:t>pensare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penser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rgbClr val="FF0000"/>
                          </a:solidFill>
                        </a:rPr>
                        <a:t>pensar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23101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estaré</a:t>
                      </a:r>
                      <a:endParaRPr lang="en-GB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</a:t>
                      </a:r>
                      <a:r>
                        <a:rPr lang="en-GB" sz="1800" b="0" i="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sarò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Je </a:t>
                      </a:r>
                      <a:r>
                        <a:rPr lang="en-GB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serai</a:t>
                      </a:r>
                      <a:endParaRPr lang="en-GB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Eu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serei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will 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20484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amor</a:t>
                      </a:r>
                      <a:endParaRPr lang="en-GB" sz="1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00B050"/>
                          </a:solidFill>
                        </a:rPr>
                        <a:t>amore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amour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rgbClr val="FF0000"/>
                          </a:solidFill>
                        </a:rPr>
                        <a:t>amor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3117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96FFB8B-1F64-49ED-89C4-B7A2B83FBDCD}"/>
              </a:ext>
            </a:extLst>
          </p:cNvPr>
          <p:cNvSpPr txBox="1"/>
          <p:nvPr/>
        </p:nvSpPr>
        <p:spPr>
          <a:xfrm>
            <a:off x="1454727" y="512618"/>
            <a:ext cx="8756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7030A0"/>
                </a:solidFill>
              </a:rPr>
              <a:t>Each language with its colour</a:t>
            </a:r>
          </a:p>
        </p:txBody>
      </p:sp>
    </p:spTree>
    <p:extLst>
      <p:ext uri="{BB962C8B-B14F-4D97-AF65-F5344CB8AC3E}">
        <p14:creationId xmlns:p14="http://schemas.microsoft.com/office/powerpoint/2010/main" val="3922616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A2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0E6B42-447D-4893-822C-23783ED02A6F}"/>
              </a:ext>
            </a:extLst>
          </p:cNvPr>
          <p:cNvSpPr txBox="1"/>
          <p:nvPr/>
        </p:nvSpPr>
        <p:spPr>
          <a:xfrm>
            <a:off x="1205948" y="1046922"/>
            <a:ext cx="4333461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/>
              <a:t>I love you </a:t>
            </a:r>
            <a:r>
              <a:rPr lang="en-GB" dirty="0"/>
              <a:t>English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041D8-C69A-4E2A-9AA0-FD3D24E1DECA}"/>
              </a:ext>
            </a:extLst>
          </p:cNvPr>
          <p:cNvSpPr txBox="1"/>
          <p:nvPr/>
        </p:nvSpPr>
        <p:spPr>
          <a:xfrm>
            <a:off x="7096539" y="2090172"/>
            <a:ext cx="4333461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 err="1">
                <a:solidFill>
                  <a:schemeClr val="accent1">
                    <a:lumMod val="75000"/>
                  </a:schemeClr>
                </a:solidFill>
              </a:rPr>
              <a:t>Te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5400" dirty="0" err="1">
                <a:solidFill>
                  <a:schemeClr val="accent1">
                    <a:lumMod val="75000"/>
                  </a:schemeClr>
                </a:solidFill>
              </a:rPr>
              <a:t>amo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español</a:t>
            </a:r>
            <a:r>
              <a:rPr lang="en-GB" sz="5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062884-AA8E-4921-A211-89439BB0AB49}"/>
              </a:ext>
            </a:extLst>
          </p:cNvPr>
          <p:cNvSpPr txBox="1"/>
          <p:nvPr/>
        </p:nvSpPr>
        <p:spPr>
          <a:xfrm>
            <a:off x="443948" y="2967335"/>
            <a:ext cx="4333461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 err="1">
                <a:solidFill>
                  <a:srgbClr val="00B050"/>
                </a:solidFill>
              </a:rPr>
              <a:t>Ti</a:t>
            </a:r>
            <a:r>
              <a:rPr lang="en-GB" sz="5400" dirty="0">
                <a:solidFill>
                  <a:srgbClr val="00B050"/>
                </a:solidFill>
              </a:rPr>
              <a:t> </a:t>
            </a:r>
            <a:r>
              <a:rPr lang="en-GB" sz="5400" dirty="0" err="1">
                <a:solidFill>
                  <a:srgbClr val="00B050"/>
                </a:solidFill>
              </a:rPr>
              <a:t>amo</a:t>
            </a:r>
            <a:r>
              <a:rPr lang="en-GB" sz="5400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Italiano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CACEFE-7B87-4A51-9070-F36B12FEF866}"/>
              </a:ext>
            </a:extLst>
          </p:cNvPr>
          <p:cNvSpPr txBox="1"/>
          <p:nvPr/>
        </p:nvSpPr>
        <p:spPr>
          <a:xfrm>
            <a:off x="2087217" y="4887749"/>
            <a:ext cx="4333461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accent4">
                    <a:lumMod val="75000"/>
                  </a:schemeClr>
                </a:solidFill>
              </a:rPr>
              <a:t>Je </a:t>
            </a:r>
            <a:r>
              <a:rPr lang="en-GB" sz="5400" dirty="0" err="1">
                <a:solidFill>
                  <a:schemeClr val="accent4">
                    <a:lumMod val="75000"/>
                  </a:schemeClr>
                </a:solidFill>
              </a:rPr>
              <a:t>t’aime</a:t>
            </a:r>
            <a:r>
              <a:rPr lang="en-GB" sz="5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4">
                    <a:lumMod val="75000"/>
                  </a:schemeClr>
                </a:solidFill>
              </a:rPr>
              <a:t>français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B5D522-E3FA-42C5-8FD4-B0CF5380E996}"/>
              </a:ext>
            </a:extLst>
          </p:cNvPr>
          <p:cNvSpPr txBox="1"/>
          <p:nvPr/>
        </p:nvSpPr>
        <p:spPr>
          <a:xfrm>
            <a:off x="6725478" y="3728183"/>
            <a:ext cx="4333461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Eu </a:t>
            </a:r>
            <a:r>
              <a:rPr lang="en-GB" sz="5400" dirty="0" err="1">
                <a:solidFill>
                  <a:srgbClr val="FF0000"/>
                </a:solidFill>
              </a:rPr>
              <a:t>te</a:t>
            </a:r>
            <a:r>
              <a:rPr lang="en-GB" sz="5400" dirty="0">
                <a:solidFill>
                  <a:srgbClr val="FF0000"/>
                </a:solidFill>
              </a:rPr>
              <a:t> </a:t>
            </a:r>
            <a:r>
              <a:rPr lang="en-GB" sz="5400" dirty="0" err="1">
                <a:solidFill>
                  <a:srgbClr val="FF0000"/>
                </a:solidFill>
              </a:rPr>
              <a:t>amo</a:t>
            </a:r>
            <a:r>
              <a:rPr lang="en-GB" sz="5400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Português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The class is going to be separated in work groups (duos, trios,…)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BC7652-45B7-C04B-AA30-40F1C8668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Each</a:t>
            </a:r>
            <a:r>
              <a:rPr lang="fr-FR" dirty="0"/>
              <a:t> group has one </a:t>
            </a:r>
            <a:r>
              <a:rPr lang="fr-FR" dirty="0" err="1"/>
              <a:t>colour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561CEE5-35F3-9F4D-8BED-87B1A751AADE}"/>
              </a:ext>
            </a:extLst>
          </p:cNvPr>
          <p:cNvSpPr txBox="1"/>
          <p:nvPr/>
        </p:nvSpPr>
        <p:spPr>
          <a:xfrm>
            <a:off x="1413164" y="2735011"/>
            <a:ext cx="324196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Orange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85C903-9C07-EE48-8CEC-302D5E877DB1}"/>
              </a:ext>
            </a:extLst>
          </p:cNvPr>
          <p:cNvSpPr txBox="1"/>
          <p:nvPr/>
        </p:nvSpPr>
        <p:spPr>
          <a:xfrm>
            <a:off x="1413164" y="3115024"/>
            <a:ext cx="324196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dirty="0" err="1"/>
              <a:t>Yellow</a:t>
            </a:r>
            <a:endParaRPr lang="pt-B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FFBCCB2-9594-CC4F-A157-F67C18543514}"/>
              </a:ext>
            </a:extLst>
          </p:cNvPr>
          <p:cNvSpPr txBox="1"/>
          <p:nvPr/>
        </p:nvSpPr>
        <p:spPr>
          <a:xfrm>
            <a:off x="1413163" y="3514500"/>
            <a:ext cx="324196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Light </a:t>
            </a:r>
            <a:r>
              <a:rPr lang="pt-BR" dirty="0" err="1"/>
              <a:t>green</a:t>
            </a:r>
            <a:endParaRPr lang="pt-B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2583CF1-40F2-2D40-80A1-2CDEA6EA0A82}"/>
              </a:ext>
            </a:extLst>
          </p:cNvPr>
          <p:cNvSpPr txBox="1"/>
          <p:nvPr/>
        </p:nvSpPr>
        <p:spPr>
          <a:xfrm>
            <a:off x="1413162" y="3913976"/>
            <a:ext cx="3241963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BR" dirty="0" err="1"/>
              <a:t>Dark</a:t>
            </a:r>
            <a:r>
              <a:rPr lang="pt-BR" dirty="0"/>
              <a:t> </a:t>
            </a:r>
            <a:r>
              <a:rPr lang="pt-BR" dirty="0" err="1"/>
              <a:t>green</a:t>
            </a:r>
            <a:endParaRPr lang="pt-B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A9855F6-E02D-C14B-8584-F2E50AA49F4D}"/>
              </a:ext>
            </a:extLst>
          </p:cNvPr>
          <p:cNvSpPr txBox="1"/>
          <p:nvPr/>
        </p:nvSpPr>
        <p:spPr>
          <a:xfrm>
            <a:off x="1413162" y="4272154"/>
            <a:ext cx="324196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Light blue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AA7F502-4C35-BA4E-805F-02CD3BC11579}"/>
              </a:ext>
            </a:extLst>
          </p:cNvPr>
          <p:cNvSpPr txBox="1"/>
          <p:nvPr/>
        </p:nvSpPr>
        <p:spPr>
          <a:xfrm>
            <a:off x="1413162" y="4649002"/>
            <a:ext cx="3241963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t-BR" dirty="0" err="1"/>
              <a:t>Dark</a:t>
            </a:r>
            <a:r>
              <a:rPr lang="pt-BR" dirty="0"/>
              <a:t> blue</a:t>
            </a:r>
          </a:p>
        </p:txBody>
      </p:sp>
    </p:spTree>
    <p:extLst>
      <p:ext uri="{BB962C8B-B14F-4D97-AF65-F5344CB8AC3E}">
        <p14:creationId xmlns:p14="http://schemas.microsoft.com/office/powerpoint/2010/main" val="2968591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Each group has to choose </a:t>
            </a:r>
            <a:r>
              <a:rPr lang="en-GB" b="1" dirty="0" err="1">
                <a:solidFill>
                  <a:schemeClr val="accent6">
                    <a:lumMod val="75000"/>
                  </a:schemeClr>
                </a:solidFill>
              </a:rPr>
              <a:t>tWo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versions of the song and compare them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31BC1D1-B787-7A47-AD64-36C74CA42600}"/>
              </a:ext>
            </a:extLst>
          </p:cNvPr>
          <p:cNvSpPr txBox="1">
            <a:spLocks/>
          </p:cNvSpPr>
          <p:nvPr/>
        </p:nvSpPr>
        <p:spPr>
          <a:xfrm>
            <a:off x="1024127" y="5191899"/>
            <a:ext cx="10047147" cy="1499616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Each group will have to produce a Poster answering to the following instructions…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3B586E2-BBCF-9C49-9EF3-C09FCEEB577C}"/>
              </a:ext>
            </a:extLst>
          </p:cNvPr>
          <p:cNvSpPr txBox="1"/>
          <p:nvPr/>
        </p:nvSpPr>
        <p:spPr>
          <a:xfrm>
            <a:off x="1413164" y="2277807"/>
            <a:ext cx="324196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Spanish-</a:t>
            </a:r>
            <a:r>
              <a:rPr lang="pt-BR" dirty="0" err="1"/>
              <a:t>French</a:t>
            </a:r>
            <a:endParaRPr lang="pt-B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8893D22-8118-8C4D-91F7-4AAE2A3F65BE}"/>
              </a:ext>
            </a:extLst>
          </p:cNvPr>
          <p:cNvSpPr txBox="1"/>
          <p:nvPr/>
        </p:nvSpPr>
        <p:spPr>
          <a:xfrm>
            <a:off x="1413164" y="2657820"/>
            <a:ext cx="324196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Spanish-</a:t>
            </a:r>
            <a:r>
              <a:rPr lang="pt-BR" dirty="0" err="1"/>
              <a:t>Italian</a:t>
            </a:r>
            <a:endParaRPr lang="pt-B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8AAEDAB-8D6A-6548-B822-1B6B0E668376}"/>
              </a:ext>
            </a:extLst>
          </p:cNvPr>
          <p:cNvSpPr txBox="1"/>
          <p:nvPr/>
        </p:nvSpPr>
        <p:spPr>
          <a:xfrm>
            <a:off x="1413163" y="3057296"/>
            <a:ext cx="324196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Spanish-</a:t>
            </a:r>
            <a:r>
              <a:rPr lang="pt-BR" dirty="0" err="1"/>
              <a:t>Portuguese</a:t>
            </a:r>
            <a:endParaRPr lang="pt-B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4218AF0-1CDA-5C41-B7BF-24C35D43258B}"/>
              </a:ext>
            </a:extLst>
          </p:cNvPr>
          <p:cNvSpPr txBox="1"/>
          <p:nvPr/>
        </p:nvSpPr>
        <p:spPr>
          <a:xfrm>
            <a:off x="1413162" y="3456772"/>
            <a:ext cx="3241963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French-Italian</a:t>
            </a:r>
            <a:endParaRPr lang="pt-B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CB217F-A47A-F742-A05D-2E8FB214A189}"/>
              </a:ext>
            </a:extLst>
          </p:cNvPr>
          <p:cNvSpPr txBox="1"/>
          <p:nvPr/>
        </p:nvSpPr>
        <p:spPr>
          <a:xfrm>
            <a:off x="1413162" y="3814950"/>
            <a:ext cx="324196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French-Portuguese</a:t>
            </a:r>
            <a:endParaRPr lang="pt-B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DDAD13E-E41D-AF49-BFD7-A79DE129A632}"/>
              </a:ext>
            </a:extLst>
          </p:cNvPr>
          <p:cNvSpPr txBox="1"/>
          <p:nvPr/>
        </p:nvSpPr>
        <p:spPr>
          <a:xfrm>
            <a:off x="1413162" y="4191798"/>
            <a:ext cx="3241963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Italian-Portuguese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354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your work group: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1939634" y="2717090"/>
            <a:ext cx="9019310" cy="31085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 err="1"/>
              <a:t>Each</a:t>
            </a:r>
            <a:r>
              <a:rPr lang="pt-BR" sz="2800" dirty="0"/>
              <a:t> </a:t>
            </a:r>
            <a:r>
              <a:rPr lang="pt-BR" sz="2800" dirty="0" err="1"/>
              <a:t>version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song</a:t>
            </a:r>
            <a:r>
              <a:rPr lang="pt-BR" sz="2800" dirty="0"/>
              <a:t> </a:t>
            </a:r>
            <a:r>
              <a:rPr lang="pt-BR" sz="2800" dirty="0" err="1"/>
              <a:t>is</a:t>
            </a:r>
            <a:r>
              <a:rPr lang="pt-BR" sz="2800" dirty="0"/>
              <a:t> </a:t>
            </a:r>
            <a:r>
              <a:rPr lang="pt-BR" sz="2800" dirty="0" err="1"/>
              <a:t>different</a:t>
            </a:r>
            <a:r>
              <a:rPr lang="pt-BR" sz="2800" dirty="0"/>
              <a:t>,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Try to find the main differences between the stories in the two versions you have.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Write down a list of words where you see these differences. 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Write down whether these words are verbs, nouns or something else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Can you think of an equivalent in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other</a:t>
            </a:r>
            <a:r>
              <a:rPr lang="pt-BR" sz="2400" dirty="0"/>
              <a:t> </a:t>
            </a:r>
            <a:r>
              <a:rPr lang="pt-BR" sz="2400" dirty="0" err="1"/>
              <a:t>language</a:t>
            </a:r>
            <a:r>
              <a:rPr lang="pt-BR" sz="2400" dirty="0"/>
              <a:t>?</a:t>
            </a:r>
          </a:p>
          <a:p>
            <a:pPr marL="342900" indent="-342900"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16378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your work group: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024127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1339262" y="2701043"/>
            <a:ext cx="901931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2400" dirty="0"/>
              <a:t>Write everything on your poster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Hang your poster on the classroom wall</a:t>
            </a:r>
          </a:p>
        </p:txBody>
      </p:sp>
    </p:spTree>
    <p:extLst>
      <p:ext uri="{BB962C8B-B14F-4D97-AF65-F5344CB8AC3E}">
        <p14:creationId xmlns:p14="http://schemas.microsoft.com/office/powerpoint/2010/main" val="3169044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You’re going to compare your works, so each group is going to separate in three new groups </a:t>
            </a:r>
            <a:br>
              <a:rPr lang="en-GB" sz="4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where there will be at least one person per colour: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pSp>
        <p:nvGrpSpPr>
          <p:cNvPr id="39" name="Groupe 38">
            <a:extLst>
              <a:ext uri="{FF2B5EF4-FFF2-40B4-BE49-F238E27FC236}">
                <a16:creationId xmlns:a16="http://schemas.microsoft.com/office/drawing/2014/main" id="{F28F4289-2125-2642-A539-B125FFD66A4C}"/>
              </a:ext>
            </a:extLst>
          </p:cNvPr>
          <p:cNvGrpSpPr/>
          <p:nvPr/>
        </p:nvGrpSpPr>
        <p:grpSpPr>
          <a:xfrm>
            <a:off x="1413163" y="2577659"/>
            <a:ext cx="8803961" cy="2802873"/>
            <a:chOff x="1413163" y="2307493"/>
            <a:chExt cx="8803961" cy="2802873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DDADB0C-F608-C542-B4CB-75F4AADA0DD4}"/>
                </a:ext>
              </a:extLst>
            </p:cNvPr>
            <p:cNvSpPr txBox="1"/>
            <p:nvPr/>
          </p:nvSpPr>
          <p:spPr>
            <a:xfrm>
              <a:off x="1413165" y="2307493"/>
              <a:ext cx="2015838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French</a:t>
              </a:r>
              <a:endParaRPr lang="pt-BR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115D141-EA7F-E24E-84CC-DC5F7B58A493}"/>
                </a:ext>
              </a:extLst>
            </p:cNvPr>
            <p:cNvSpPr txBox="1"/>
            <p:nvPr/>
          </p:nvSpPr>
          <p:spPr>
            <a:xfrm>
              <a:off x="1413165" y="2791416"/>
              <a:ext cx="2015838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Italian</a:t>
              </a:r>
              <a:endParaRPr lang="pt-BR" dirty="0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F774AB0-2829-6A4B-AAEB-5F3BD027EFBE}"/>
                </a:ext>
              </a:extLst>
            </p:cNvPr>
            <p:cNvSpPr txBox="1"/>
            <p:nvPr/>
          </p:nvSpPr>
          <p:spPr>
            <a:xfrm>
              <a:off x="1413164" y="3294802"/>
              <a:ext cx="201583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Portuguese</a:t>
              </a:r>
              <a:endParaRPr lang="pt-BR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4446D1E-719E-DB44-B252-5050947F2393}"/>
                </a:ext>
              </a:extLst>
            </p:cNvPr>
            <p:cNvSpPr txBox="1"/>
            <p:nvPr/>
          </p:nvSpPr>
          <p:spPr>
            <a:xfrm>
              <a:off x="1413163" y="3798188"/>
              <a:ext cx="2015838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French-Italian</a:t>
              </a:r>
              <a:endParaRPr lang="pt-BR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79AE091-392D-6B4C-9172-995191555BEC}"/>
                </a:ext>
              </a:extLst>
            </p:cNvPr>
            <p:cNvSpPr txBox="1"/>
            <p:nvPr/>
          </p:nvSpPr>
          <p:spPr>
            <a:xfrm>
              <a:off x="1413163" y="4260276"/>
              <a:ext cx="2015838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French-Portuguese</a:t>
              </a:r>
              <a:endParaRPr lang="pt-BR" dirty="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2C09C88-CA88-7644-8175-F970067A5F29}"/>
                </a:ext>
              </a:extLst>
            </p:cNvPr>
            <p:cNvSpPr txBox="1"/>
            <p:nvPr/>
          </p:nvSpPr>
          <p:spPr>
            <a:xfrm>
              <a:off x="1413163" y="4741034"/>
              <a:ext cx="2015838" cy="36933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Italian-Portuguese</a:t>
              </a:r>
              <a:endParaRPr lang="pt-BR" dirty="0"/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4DD312A-9090-2149-BDB7-43DB70BB53DE}"/>
                </a:ext>
              </a:extLst>
            </p:cNvPr>
            <p:cNvGrpSpPr/>
            <p:nvPr/>
          </p:nvGrpSpPr>
          <p:grpSpPr>
            <a:xfrm rot="5400000">
              <a:off x="8865570" y="1555946"/>
              <a:ext cx="415640" cy="2283323"/>
              <a:chOff x="5902035" y="2277807"/>
              <a:chExt cx="415640" cy="2283323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5DBB1DF9-AF78-B246-883F-0EEAD23B9C32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CC382728-FA69-524E-8F60-C1568F68158C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F0DAC622-7C7D-AD47-AA93-38B5533F8D7A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5F6DD94-33AE-2A4A-9AEB-F08C9D3C54BE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A7344F3-9B52-6441-82E2-CFA198731131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9D16F8ED-1666-B547-BCC4-D3955EA095A7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99F0F74D-AFC1-9648-9755-A40A243CBF6C}"/>
                </a:ext>
              </a:extLst>
            </p:cNvPr>
            <p:cNvGrpSpPr/>
            <p:nvPr/>
          </p:nvGrpSpPr>
          <p:grpSpPr>
            <a:xfrm rot="5400000">
              <a:off x="8865570" y="2600327"/>
              <a:ext cx="415640" cy="2283323"/>
              <a:chOff x="5902035" y="2277807"/>
              <a:chExt cx="415640" cy="2283323"/>
            </a:xfrm>
          </p:grpSpPr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0EFF6D35-E505-6545-B5F1-DA197E2386B1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1172A777-88C8-FF46-ACAB-6203C99B74C8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1F236571-7EBC-FF43-B08F-696C8B63B93C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B9FC855D-B5D4-D540-8088-00E9D04A6702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E485FD04-2A3E-EF4A-8805-77939699E839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C9CF4616-4D5B-C442-ADCD-B5111BAD6E9D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4115345-6200-1B4C-94E2-DBDFE900BC88}"/>
                </a:ext>
              </a:extLst>
            </p:cNvPr>
            <p:cNvGrpSpPr/>
            <p:nvPr/>
          </p:nvGrpSpPr>
          <p:grpSpPr>
            <a:xfrm rot="5400000">
              <a:off x="8867643" y="3600631"/>
              <a:ext cx="415640" cy="2283323"/>
              <a:chOff x="5902035" y="2277807"/>
              <a:chExt cx="415640" cy="2283323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DC3C2CC4-E214-624B-A653-A92D1AED29EE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B381449C-63C1-CD43-A3FF-0171786DC537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AF2EF5C-1CEC-CF47-AA53-C257F101E919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1AE2DC20-CE70-2346-9C03-724854115E27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06A9DBD1-3AFD-A347-B987-6F4EE945F335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9B27A6A5-8A65-4C47-AD58-23FFC3B730FE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  <p:sp>
          <p:nvSpPr>
            <p:cNvPr id="4" name="Accolade fermante 3">
              <a:extLst>
                <a:ext uri="{FF2B5EF4-FFF2-40B4-BE49-F238E27FC236}">
                  <a16:creationId xmlns:a16="http://schemas.microsoft.com/office/drawing/2014/main" id="{868240B6-346B-774F-895F-CD1C16AF2902}"/>
                </a:ext>
              </a:extLst>
            </p:cNvPr>
            <p:cNvSpPr/>
            <p:nvPr/>
          </p:nvSpPr>
          <p:spPr>
            <a:xfrm>
              <a:off x="3699164" y="2307493"/>
              <a:ext cx="561109" cy="2802873"/>
            </a:xfrm>
            <a:prstGeom prst="rightBrac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E0FDBF89-ADC2-5348-8044-308F3FCB4DE1}"/>
                </a:ext>
              </a:extLst>
            </p:cNvPr>
            <p:cNvCxnSpPr/>
            <p:nvPr/>
          </p:nvCxnSpPr>
          <p:spPr>
            <a:xfrm flipV="1">
              <a:off x="4696691" y="2791416"/>
              <a:ext cx="2763982" cy="87271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9D0B4F36-E881-C442-B9F7-E802343716DC}"/>
                </a:ext>
              </a:extLst>
            </p:cNvPr>
            <p:cNvCxnSpPr/>
            <p:nvPr/>
          </p:nvCxnSpPr>
          <p:spPr>
            <a:xfrm>
              <a:off x="4696691" y="3664134"/>
              <a:ext cx="3034145" cy="13405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62EC3AB6-FD64-6445-8BD6-924ACDE8A3D3}"/>
                </a:ext>
              </a:extLst>
            </p:cNvPr>
            <p:cNvCxnSpPr/>
            <p:nvPr/>
          </p:nvCxnSpPr>
          <p:spPr>
            <a:xfrm>
              <a:off x="4696691" y="3715060"/>
              <a:ext cx="3027402" cy="97498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itle 1">
            <a:extLst>
              <a:ext uri="{FF2B5EF4-FFF2-40B4-BE49-F238E27FC236}">
                <a16:creationId xmlns:a16="http://schemas.microsoft.com/office/drawing/2014/main" id="{370A94DC-8054-F744-B2D2-8451EADC37C7}"/>
              </a:ext>
            </a:extLst>
          </p:cNvPr>
          <p:cNvSpPr txBox="1">
            <a:spLocks/>
          </p:cNvSpPr>
          <p:nvPr/>
        </p:nvSpPr>
        <p:spPr>
          <a:xfrm>
            <a:off x="1321385" y="5659099"/>
            <a:ext cx="10047147" cy="94543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This is called the Jigsaw method</a:t>
            </a:r>
          </a:p>
        </p:txBody>
      </p:sp>
    </p:spTree>
    <p:extLst>
      <p:ext uri="{BB962C8B-B14F-4D97-AF65-F5344CB8AC3E}">
        <p14:creationId xmlns:p14="http://schemas.microsoft.com/office/powerpoint/2010/main" val="29781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Each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multicolored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group will go 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from a poster to another.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1120726" y="2467706"/>
            <a:ext cx="9838218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dirty="0"/>
              <a:t>At </a:t>
            </a:r>
            <a:r>
              <a:rPr lang="pt-BR" sz="2400" dirty="0" err="1"/>
              <a:t>each</a:t>
            </a:r>
            <a:r>
              <a:rPr lang="pt-BR" sz="2400" dirty="0"/>
              <a:t> </a:t>
            </a:r>
            <a:r>
              <a:rPr lang="pt-BR" sz="2400" dirty="0" err="1"/>
              <a:t>poster</a:t>
            </a:r>
            <a:r>
              <a:rPr lang="pt-BR" sz="2400" dirty="0"/>
              <a:t>,</a:t>
            </a:r>
          </a:p>
          <a:p>
            <a:pPr marL="342900" indent="-342900">
              <a:buFontTx/>
              <a:buChar char="-"/>
            </a:pPr>
            <a:r>
              <a:rPr lang="pt-BR" sz="2400" dirty="0"/>
              <a:t>The </a:t>
            </a:r>
            <a:r>
              <a:rPr lang="pt-BR" sz="2400" dirty="0" err="1"/>
              <a:t>person</a:t>
            </a:r>
            <a:r>
              <a:rPr lang="pt-BR" sz="2400" dirty="0"/>
              <a:t> </a:t>
            </a:r>
            <a:r>
              <a:rPr lang="pt-BR" sz="2400" dirty="0" err="1"/>
              <a:t>who</a:t>
            </a:r>
            <a:r>
              <a:rPr lang="pt-BR" sz="2400" dirty="0"/>
              <a:t> </a:t>
            </a:r>
            <a:r>
              <a:rPr lang="pt-BR" sz="2400" dirty="0" err="1"/>
              <a:t>has</a:t>
            </a:r>
            <a:r>
              <a:rPr lang="pt-BR" sz="2400" dirty="0"/>
              <a:t> </a:t>
            </a:r>
            <a:r>
              <a:rPr lang="pt-BR" sz="2400" dirty="0" err="1"/>
              <a:t>worked</a:t>
            </a:r>
            <a:r>
              <a:rPr lang="pt-BR" sz="2400" dirty="0"/>
              <a:t> </a:t>
            </a:r>
            <a:r>
              <a:rPr lang="pt-BR" sz="2400" dirty="0" err="1"/>
              <a:t>on</a:t>
            </a:r>
            <a:r>
              <a:rPr lang="pt-BR" sz="2400" dirty="0"/>
              <a:t> it </a:t>
            </a:r>
            <a:r>
              <a:rPr lang="pt-BR" sz="2400" dirty="0" err="1"/>
              <a:t>will</a:t>
            </a:r>
            <a:r>
              <a:rPr lang="pt-BR" sz="2400" dirty="0"/>
              <a:t> </a:t>
            </a:r>
            <a:r>
              <a:rPr lang="pt-BR" sz="2400" dirty="0" err="1"/>
              <a:t>explain</a:t>
            </a:r>
            <a:r>
              <a:rPr lang="pt-BR" sz="2400" dirty="0"/>
              <a:t> </a:t>
            </a:r>
            <a:r>
              <a:rPr lang="pt-BR" sz="2400" dirty="0" err="1"/>
              <a:t>what</a:t>
            </a:r>
            <a:r>
              <a:rPr lang="pt-BR" sz="2400" dirty="0"/>
              <a:t> </a:t>
            </a:r>
            <a:r>
              <a:rPr lang="pt-BR" sz="2400" dirty="0" err="1"/>
              <a:t>has</a:t>
            </a:r>
            <a:r>
              <a:rPr lang="pt-BR" sz="2400" dirty="0"/>
              <a:t> </a:t>
            </a:r>
            <a:r>
              <a:rPr lang="pt-BR" sz="2400" dirty="0" err="1"/>
              <a:t>been</a:t>
            </a:r>
            <a:r>
              <a:rPr lang="pt-BR" sz="2400" dirty="0"/>
              <a:t> </a:t>
            </a:r>
            <a:r>
              <a:rPr lang="pt-BR" sz="2400" dirty="0" err="1"/>
              <a:t>found</a:t>
            </a:r>
            <a:r>
              <a:rPr lang="pt-BR" sz="2400" dirty="0"/>
              <a:t>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others</a:t>
            </a:r>
            <a:endParaRPr lang="pt-BR" sz="2400" dirty="0"/>
          </a:p>
          <a:p>
            <a:pPr marL="342900" indent="-342900">
              <a:buFontTx/>
              <a:buChar char="-"/>
            </a:pPr>
            <a:r>
              <a:rPr lang="pt-BR" sz="2400" dirty="0"/>
              <a:t>The </a:t>
            </a:r>
            <a:r>
              <a:rPr lang="pt-BR" sz="2400" dirty="0" err="1"/>
              <a:t>others</a:t>
            </a:r>
            <a:r>
              <a:rPr lang="pt-BR" sz="2400" dirty="0"/>
              <a:t> </a:t>
            </a:r>
            <a:r>
              <a:rPr lang="pt-BR" sz="2400" dirty="0" err="1"/>
              <a:t>will</a:t>
            </a:r>
            <a:r>
              <a:rPr lang="pt-BR" sz="2400" dirty="0"/>
              <a:t> examine </a:t>
            </a:r>
            <a:r>
              <a:rPr lang="pt-BR" sz="2400" dirty="0" err="1"/>
              <a:t>what</a:t>
            </a:r>
            <a:r>
              <a:rPr lang="pt-BR" sz="2400" dirty="0"/>
              <a:t> </a:t>
            </a:r>
            <a:r>
              <a:rPr lang="pt-BR" sz="2400" dirty="0" err="1"/>
              <a:t>has</a:t>
            </a:r>
            <a:r>
              <a:rPr lang="pt-BR" sz="2400" dirty="0"/>
              <a:t> </a:t>
            </a:r>
            <a:r>
              <a:rPr lang="pt-BR" sz="2400" dirty="0" err="1"/>
              <a:t>been</a:t>
            </a:r>
            <a:r>
              <a:rPr lang="pt-BR" sz="2400" dirty="0"/>
              <a:t> </a:t>
            </a:r>
            <a:r>
              <a:rPr lang="pt-BR" sz="2400" dirty="0" err="1"/>
              <a:t>found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/>
              <a:t>may</a:t>
            </a:r>
            <a:r>
              <a:rPr lang="pt-BR" sz="2400" dirty="0"/>
              <a:t> </a:t>
            </a:r>
            <a:r>
              <a:rPr lang="pt-BR" sz="2400" dirty="0" err="1"/>
              <a:t>ask</a:t>
            </a:r>
            <a:r>
              <a:rPr lang="pt-BR" sz="2400" dirty="0"/>
              <a:t> </a:t>
            </a:r>
            <a:r>
              <a:rPr lang="pt-BR" sz="2400" dirty="0" err="1"/>
              <a:t>questions</a:t>
            </a:r>
            <a:r>
              <a:rPr lang="pt-BR" sz="2400" dirty="0"/>
              <a:t> </a:t>
            </a:r>
            <a:r>
              <a:rPr lang="pt-BR" sz="2400" dirty="0" err="1"/>
              <a:t>or</a:t>
            </a:r>
            <a:r>
              <a:rPr lang="pt-BR" sz="2400" dirty="0"/>
              <a:t> </a:t>
            </a:r>
            <a:r>
              <a:rPr lang="pt-BR" sz="2400" dirty="0" err="1"/>
              <a:t>propose</a:t>
            </a:r>
            <a:r>
              <a:rPr lang="pt-BR" sz="2400" dirty="0"/>
              <a:t> </a:t>
            </a:r>
            <a:r>
              <a:rPr lang="pt-BR" sz="2400" dirty="0" err="1"/>
              <a:t>changes</a:t>
            </a:r>
            <a:endParaRPr lang="pt-BR" sz="2400" dirty="0"/>
          </a:p>
          <a:p>
            <a:pPr marL="342900" indent="-342900">
              <a:buFontTx/>
              <a:buChar char="-"/>
            </a:pPr>
            <a:r>
              <a:rPr lang="pt-BR" sz="2400" dirty="0"/>
              <a:t>The </a:t>
            </a:r>
            <a:r>
              <a:rPr lang="pt-BR" sz="2400" dirty="0" err="1"/>
              <a:t>person</a:t>
            </a:r>
            <a:r>
              <a:rPr lang="pt-BR" sz="2400" dirty="0"/>
              <a:t> </a:t>
            </a:r>
            <a:r>
              <a:rPr lang="pt-BR" sz="2400" dirty="0" err="1"/>
              <a:t>who</a:t>
            </a:r>
            <a:r>
              <a:rPr lang="pt-BR" sz="2400" dirty="0"/>
              <a:t> </a:t>
            </a:r>
            <a:r>
              <a:rPr lang="pt-BR" sz="2400" dirty="0" err="1"/>
              <a:t>has</a:t>
            </a:r>
            <a:r>
              <a:rPr lang="pt-BR" sz="2400" dirty="0"/>
              <a:t> </a:t>
            </a:r>
            <a:r>
              <a:rPr lang="pt-BR" sz="2400" dirty="0" err="1"/>
              <a:t>worked</a:t>
            </a:r>
            <a:r>
              <a:rPr lang="pt-BR" sz="2400" dirty="0"/>
              <a:t> </a:t>
            </a:r>
            <a:r>
              <a:rPr lang="pt-BR" sz="2400" dirty="0" err="1"/>
              <a:t>on</a:t>
            </a:r>
            <a:r>
              <a:rPr lang="pt-BR" sz="2400" dirty="0"/>
              <a:t>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poster</a:t>
            </a:r>
            <a:r>
              <a:rPr lang="pt-BR" sz="2400" dirty="0"/>
              <a:t> </a:t>
            </a:r>
            <a:r>
              <a:rPr lang="pt-BR" sz="2400" dirty="0" err="1"/>
              <a:t>will</a:t>
            </a:r>
            <a:r>
              <a:rPr lang="pt-BR" sz="2400" dirty="0"/>
              <a:t> </a:t>
            </a:r>
            <a:r>
              <a:rPr lang="pt-BR" sz="2400" dirty="0" err="1"/>
              <a:t>write</a:t>
            </a:r>
            <a:r>
              <a:rPr lang="pt-BR" sz="2400" dirty="0"/>
              <a:t> </a:t>
            </a:r>
            <a:r>
              <a:rPr lang="pt-BR" sz="2400" dirty="0" err="1"/>
              <a:t>down</a:t>
            </a:r>
            <a:r>
              <a:rPr lang="pt-BR" sz="2400" dirty="0"/>
              <a:t> </a:t>
            </a:r>
            <a:r>
              <a:rPr lang="pt-BR" sz="2400" dirty="0" err="1"/>
              <a:t>possible</a:t>
            </a:r>
            <a:r>
              <a:rPr lang="pt-BR" sz="2400" dirty="0"/>
              <a:t> </a:t>
            </a:r>
            <a:r>
              <a:rPr lang="pt-BR" sz="2400" dirty="0" err="1"/>
              <a:t>changes</a:t>
            </a:r>
            <a:endParaRPr lang="pt-BR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95AB27-4B9A-A246-A1D9-C7B38A02E2D3}"/>
              </a:ext>
            </a:extLst>
          </p:cNvPr>
          <p:cNvSpPr txBox="1">
            <a:spLocks/>
          </p:cNvSpPr>
          <p:nvPr/>
        </p:nvSpPr>
        <p:spPr>
          <a:xfrm>
            <a:off x="1016261" y="5181370"/>
            <a:ext cx="10047147" cy="1499616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This will go on till Each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multicolored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group will have seen every poster.</a:t>
            </a:r>
          </a:p>
        </p:txBody>
      </p:sp>
    </p:spTree>
    <p:extLst>
      <p:ext uri="{BB962C8B-B14F-4D97-AF65-F5344CB8AC3E}">
        <p14:creationId xmlns:p14="http://schemas.microsoft.com/office/powerpoint/2010/main" val="193093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EE7D4322-9610-47D0-8049-52D1B42E2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-228599" y="0"/>
            <a:ext cx="12420600" cy="6858000"/>
          </a:xfr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6E4E4FF-F89C-4F87-84BD-7E72F9110753}"/>
              </a:ext>
            </a:extLst>
          </p:cNvPr>
          <p:cNvSpPr txBox="1"/>
          <p:nvPr/>
        </p:nvSpPr>
        <p:spPr>
          <a:xfrm>
            <a:off x="1856935" y="1786597"/>
            <a:ext cx="872197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  <a:highlight>
                  <a:srgbClr val="FFFF99"/>
                </a:highlight>
              </a:rPr>
              <a:t>Now…</a:t>
            </a:r>
          </a:p>
          <a:p>
            <a:endParaRPr lang="en-GB" sz="4000" dirty="0">
              <a:solidFill>
                <a:schemeClr val="accent6">
                  <a:lumMod val="75000"/>
                </a:schemeClr>
              </a:solidFill>
              <a:highlight>
                <a:srgbClr val="FFFF99"/>
              </a:highlight>
            </a:endParaRPr>
          </a:p>
          <a:p>
            <a:r>
              <a:rPr lang="en-GB" sz="4800" dirty="0">
                <a:solidFill>
                  <a:schemeClr val="accent6">
                    <a:lumMod val="75000"/>
                  </a:schemeClr>
                </a:solidFill>
                <a:highlight>
                  <a:srgbClr val="FFFF99"/>
                </a:highlight>
              </a:rPr>
              <a:t>How can you say “kiss me” </a:t>
            </a:r>
            <a:br>
              <a:rPr lang="en-GB" sz="4800" dirty="0">
                <a:solidFill>
                  <a:schemeClr val="accent6">
                    <a:lumMod val="75000"/>
                  </a:schemeClr>
                </a:solidFill>
                <a:highlight>
                  <a:srgbClr val="FFFF99"/>
                </a:highlight>
              </a:rPr>
            </a:br>
            <a:r>
              <a:rPr lang="en-GB" sz="4800" dirty="0">
                <a:solidFill>
                  <a:schemeClr val="accent6">
                    <a:lumMod val="75000"/>
                  </a:schemeClr>
                </a:solidFill>
                <a:highlight>
                  <a:srgbClr val="FFFF99"/>
                </a:highlight>
              </a:rPr>
              <a:t>in different Romance languages?</a:t>
            </a:r>
          </a:p>
        </p:txBody>
      </p:sp>
    </p:spTree>
    <p:extLst>
      <p:ext uri="{BB962C8B-B14F-4D97-AF65-F5344CB8AC3E}">
        <p14:creationId xmlns:p14="http://schemas.microsoft.com/office/powerpoint/2010/main" val="97104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Everybody goes back in the original groups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pSp>
        <p:nvGrpSpPr>
          <p:cNvPr id="33" name="Groupe 32">
            <a:extLst>
              <a:ext uri="{FF2B5EF4-FFF2-40B4-BE49-F238E27FC236}">
                <a16:creationId xmlns:a16="http://schemas.microsoft.com/office/drawing/2014/main" id="{72AC11F6-AFFB-F34E-B86C-998399739F9B}"/>
              </a:ext>
            </a:extLst>
          </p:cNvPr>
          <p:cNvGrpSpPr/>
          <p:nvPr/>
        </p:nvGrpSpPr>
        <p:grpSpPr>
          <a:xfrm>
            <a:off x="8333513" y="2577659"/>
            <a:ext cx="2015840" cy="2802873"/>
            <a:chOff x="1413163" y="2577659"/>
            <a:chExt cx="2015840" cy="2802873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DDADB0C-F608-C542-B4CB-75F4AADA0DD4}"/>
                </a:ext>
              </a:extLst>
            </p:cNvPr>
            <p:cNvSpPr txBox="1"/>
            <p:nvPr/>
          </p:nvSpPr>
          <p:spPr>
            <a:xfrm>
              <a:off x="1413165" y="2577659"/>
              <a:ext cx="2015838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French</a:t>
              </a:r>
              <a:endParaRPr lang="pt-BR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115D141-EA7F-E24E-84CC-DC5F7B58A493}"/>
                </a:ext>
              </a:extLst>
            </p:cNvPr>
            <p:cNvSpPr txBox="1"/>
            <p:nvPr/>
          </p:nvSpPr>
          <p:spPr>
            <a:xfrm>
              <a:off x="1413165" y="3061582"/>
              <a:ext cx="2015838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Italian</a:t>
              </a:r>
              <a:endParaRPr lang="pt-BR" dirty="0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F774AB0-2829-6A4B-AAEB-5F3BD027EFBE}"/>
                </a:ext>
              </a:extLst>
            </p:cNvPr>
            <p:cNvSpPr txBox="1"/>
            <p:nvPr/>
          </p:nvSpPr>
          <p:spPr>
            <a:xfrm>
              <a:off x="1413164" y="3564968"/>
              <a:ext cx="2015838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/>
                <a:t>Spanish-</a:t>
              </a:r>
              <a:r>
                <a:rPr lang="pt-BR" dirty="0" err="1"/>
                <a:t>Portuguese</a:t>
              </a:r>
              <a:endParaRPr lang="pt-BR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4446D1E-719E-DB44-B252-5050947F2393}"/>
                </a:ext>
              </a:extLst>
            </p:cNvPr>
            <p:cNvSpPr txBox="1"/>
            <p:nvPr/>
          </p:nvSpPr>
          <p:spPr>
            <a:xfrm>
              <a:off x="1413163" y="4068354"/>
              <a:ext cx="2015838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French-Italian</a:t>
              </a:r>
              <a:endParaRPr lang="pt-BR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79AE091-392D-6B4C-9172-995191555BEC}"/>
                </a:ext>
              </a:extLst>
            </p:cNvPr>
            <p:cNvSpPr txBox="1"/>
            <p:nvPr/>
          </p:nvSpPr>
          <p:spPr>
            <a:xfrm>
              <a:off x="1413163" y="4530442"/>
              <a:ext cx="2015838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French-Portuguese</a:t>
              </a:r>
              <a:endParaRPr lang="pt-BR" dirty="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2C09C88-CA88-7644-8175-F970067A5F29}"/>
                </a:ext>
              </a:extLst>
            </p:cNvPr>
            <p:cNvSpPr txBox="1"/>
            <p:nvPr/>
          </p:nvSpPr>
          <p:spPr>
            <a:xfrm>
              <a:off x="1413163" y="5011200"/>
              <a:ext cx="2015838" cy="36933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Italian-Portuguese</a:t>
              </a:r>
              <a:endParaRPr lang="pt-BR" dirty="0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70290BA7-CE74-E845-BA49-65918D7D7EF1}"/>
              </a:ext>
            </a:extLst>
          </p:cNvPr>
          <p:cNvGrpSpPr/>
          <p:nvPr/>
        </p:nvGrpSpPr>
        <p:grpSpPr>
          <a:xfrm>
            <a:off x="1406234" y="2759954"/>
            <a:ext cx="2285396" cy="2460325"/>
            <a:chOff x="7931728" y="2759954"/>
            <a:chExt cx="2285396" cy="2460325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4DD312A-9090-2149-BDB7-43DB70BB53DE}"/>
                </a:ext>
              </a:extLst>
            </p:cNvPr>
            <p:cNvGrpSpPr/>
            <p:nvPr/>
          </p:nvGrpSpPr>
          <p:grpSpPr>
            <a:xfrm rot="5400000">
              <a:off x="8865570" y="1826112"/>
              <a:ext cx="415640" cy="2283323"/>
              <a:chOff x="5902035" y="2277807"/>
              <a:chExt cx="415640" cy="2283323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5DBB1DF9-AF78-B246-883F-0EEAD23B9C32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CC382728-FA69-524E-8F60-C1568F68158C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F0DAC622-7C7D-AD47-AA93-38B5533F8D7A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5F6DD94-33AE-2A4A-9AEB-F08C9D3C54BE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A7344F3-9B52-6441-82E2-CFA198731131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9D16F8ED-1666-B547-BCC4-D3955EA095A7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99F0F74D-AFC1-9648-9755-A40A243CBF6C}"/>
                </a:ext>
              </a:extLst>
            </p:cNvPr>
            <p:cNvGrpSpPr/>
            <p:nvPr/>
          </p:nvGrpSpPr>
          <p:grpSpPr>
            <a:xfrm rot="5400000">
              <a:off x="8865570" y="2870493"/>
              <a:ext cx="415640" cy="2283323"/>
              <a:chOff x="5902035" y="2277807"/>
              <a:chExt cx="415640" cy="2283323"/>
            </a:xfrm>
          </p:grpSpPr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0EFF6D35-E505-6545-B5F1-DA197E2386B1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1172A777-88C8-FF46-ACAB-6203C99B74C8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1F236571-7EBC-FF43-B08F-696C8B63B93C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B9FC855D-B5D4-D540-8088-00E9D04A6702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E485FD04-2A3E-EF4A-8805-77939699E839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C9CF4616-4D5B-C442-ADCD-B5111BAD6E9D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4115345-6200-1B4C-94E2-DBDFE900BC88}"/>
                </a:ext>
              </a:extLst>
            </p:cNvPr>
            <p:cNvGrpSpPr/>
            <p:nvPr/>
          </p:nvGrpSpPr>
          <p:grpSpPr>
            <a:xfrm rot="5400000">
              <a:off x="8867643" y="3870797"/>
              <a:ext cx="415640" cy="2283323"/>
              <a:chOff x="5902035" y="2277807"/>
              <a:chExt cx="415640" cy="2283323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DC3C2CC4-E214-624B-A653-A92D1AED29EE}"/>
                  </a:ext>
                </a:extLst>
              </p:cNvPr>
              <p:cNvSpPr txBox="1"/>
              <p:nvPr/>
            </p:nvSpPr>
            <p:spPr>
              <a:xfrm>
                <a:off x="5902037" y="2277807"/>
                <a:ext cx="415638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B381449C-63C1-CD43-A3FF-0171786DC537}"/>
                  </a:ext>
                </a:extLst>
              </p:cNvPr>
              <p:cNvSpPr txBox="1"/>
              <p:nvPr/>
            </p:nvSpPr>
            <p:spPr>
              <a:xfrm>
                <a:off x="5902037" y="2657820"/>
                <a:ext cx="415638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AF2EF5C-1CEC-CF47-AA53-C257F101E919}"/>
                  </a:ext>
                </a:extLst>
              </p:cNvPr>
              <p:cNvSpPr txBox="1"/>
              <p:nvPr/>
            </p:nvSpPr>
            <p:spPr>
              <a:xfrm>
                <a:off x="5902036" y="3057296"/>
                <a:ext cx="41563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1AE2DC20-CE70-2346-9C03-724854115E27}"/>
                  </a:ext>
                </a:extLst>
              </p:cNvPr>
              <p:cNvSpPr txBox="1"/>
              <p:nvPr/>
            </p:nvSpPr>
            <p:spPr>
              <a:xfrm>
                <a:off x="5902035" y="3456772"/>
                <a:ext cx="415638" cy="369332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06A9DBD1-3AFD-A347-B987-6F4EE945F335}"/>
                  </a:ext>
                </a:extLst>
              </p:cNvPr>
              <p:cNvSpPr txBox="1"/>
              <p:nvPr/>
            </p:nvSpPr>
            <p:spPr>
              <a:xfrm>
                <a:off x="5902035" y="3814950"/>
                <a:ext cx="415638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9B27A6A5-8A65-4C47-AD58-23FFC3B730FE}"/>
                  </a:ext>
                </a:extLst>
              </p:cNvPr>
              <p:cNvSpPr txBox="1"/>
              <p:nvPr/>
            </p:nvSpPr>
            <p:spPr>
              <a:xfrm>
                <a:off x="5902035" y="4191798"/>
                <a:ext cx="415638" cy="369332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:endParaRPr lang="pt-BR" dirty="0"/>
              </a:p>
            </p:txBody>
          </p:sp>
        </p:grpSp>
      </p:grp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868240B6-346B-774F-895F-CD1C16AF2902}"/>
              </a:ext>
            </a:extLst>
          </p:cNvPr>
          <p:cNvSpPr/>
          <p:nvPr/>
        </p:nvSpPr>
        <p:spPr>
          <a:xfrm>
            <a:off x="3699164" y="2577659"/>
            <a:ext cx="561109" cy="280287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AA5D7EB8-A519-124D-9AC1-203B6ED40167}"/>
              </a:ext>
            </a:extLst>
          </p:cNvPr>
          <p:cNvGrpSpPr/>
          <p:nvPr/>
        </p:nvGrpSpPr>
        <p:grpSpPr>
          <a:xfrm>
            <a:off x="4696691" y="2978454"/>
            <a:ext cx="2763982" cy="923644"/>
            <a:chOff x="4696691" y="3061582"/>
            <a:chExt cx="2763982" cy="923644"/>
          </a:xfrm>
        </p:grpSpPr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E0FDBF89-ADC2-5348-8044-308F3FCB4DE1}"/>
                </a:ext>
              </a:extLst>
            </p:cNvPr>
            <p:cNvCxnSpPr/>
            <p:nvPr/>
          </p:nvCxnSpPr>
          <p:spPr>
            <a:xfrm flipV="1">
              <a:off x="4696691" y="3061582"/>
              <a:ext cx="2763982" cy="87271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9D0B4F36-E881-C442-B9F7-E802343716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6691" y="3377708"/>
              <a:ext cx="2763982" cy="55659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62EC3AB6-FD64-6445-8BD6-924ACDE8A3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6691" y="3815555"/>
              <a:ext cx="2763982" cy="16967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itle 1">
            <a:extLst>
              <a:ext uri="{FF2B5EF4-FFF2-40B4-BE49-F238E27FC236}">
                <a16:creationId xmlns:a16="http://schemas.microsoft.com/office/drawing/2014/main" id="{370A94DC-8054-F744-B2D2-8451EADC37C7}"/>
              </a:ext>
            </a:extLst>
          </p:cNvPr>
          <p:cNvSpPr txBox="1">
            <a:spLocks/>
          </p:cNvSpPr>
          <p:nvPr/>
        </p:nvSpPr>
        <p:spPr>
          <a:xfrm>
            <a:off x="1321385" y="5659099"/>
            <a:ext cx="10047147" cy="94543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Now tell each others what has been said about your poster and make changes if necessary</a:t>
            </a: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B51B6BF0-A4AC-324E-B2E1-B57A9FE2A69F}"/>
              </a:ext>
            </a:extLst>
          </p:cNvPr>
          <p:cNvGrpSpPr/>
          <p:nvPr/>
        </p:nvGrpSpPr>
        <p:grpSpPr>
          <a:xfrm flipV="1">
            <a:off x="4703617" y="3992151"/>
            <a:ext cx="2763982" cy="1018087"/>
            <a:chOff x="4696691" y="3061582"/>
            <a:chExt cx="2763982" cy="923644"/>
          </a:xfrm>
        </p:grpSpPr>
        <p:cxnSp>
          <p:nvCxnSpPr>
            <p:cNvPr id="43" name="Connecteur droit avec flèche 42">
              <a:extLst>
                <a:ext uri="{FF2B5EF4-FFF2-40B4-BE49-F238E27FC236}">
                  <a16:creationId xmlns:a16="http://schemas.microsoft.com/office/drawing/2014/main" id="{742A0193-D30D-B042-8C8F-F97D949DA001}"/>
                </a:ext>
              </a:extLst>
            </p:cNvPr>
            <p:cNvCxnSpPr/>
            <p:nvPr/>
          </p:nvCxnSpPr>
          <p:spPr>
            <a:xfrm flipV="1">
              <a:off x="4696691" y="3061582"/>
              <a:ext cx="2763982" cy="87271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>
              <a:extLst>
                <a:ext uri="{FF2B5EF4-FFF2-40B4-BE49-F238E27FC236}">
                  <a16:creationId xmlns:a16="http://schemas.microsoft.com/office/drawing/2014/main" id="{59A6126B-AF23-414A-8640-CE8A6F08E8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6691" y="3377708"/>
              <a:ext cx="2763982" cy="55659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>
              <a:extLst>
                <a:ext uri="{FF2B5EF4-FFF2-40B4-BE49-F238E27FC236}">
                  <a16:creationId xmlns:a16="http://schemas.microsoft.com/office/drawing/2014/main" id="{83CA3CC8-3150-9943-AFF4-541EC8FE81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6691" y="3815555"/>
              <a:ext cx="2763982" cy="16967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8483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Reflective analysis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Everybody talks about what they learned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1120726" y="2467706"/>
            <a:ext cx="9838218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pple Color Emoji" pitchFamily="2" charset="0"/>
              <a:buChar char="💖"/>
            </a:pPr>
            <a:r>
              <a:rPr lang="pt-BR" sz="2800" dirty="0" err="1"/>
              <a:t>What</a:t>
            </a:r>
            <a:r>
              <a:rPr lang="pt-BR" sz="2800" dirty="0"/>
              <a:t> </a:t>
            </a:r>
            <a:r>
              <a:rPr lang="pt-BR" sz="2800" dirty="0" err="1"/>
              <a:t>have</a:t>
            </a:r>
            <a:r>
              <a:rPr lang="pt-BR" sz="2800" dirty="0"/>
              <a:t> </a:t>
            </a:r>
            <a:r>
              <a:rPr lang="pt-BR" sz="2800" dirty="0" err="1"/>
              <a:t>you</a:t>
            </a:r>
            <a:r>
              <a:rPr lang="pt-BR" sz="2800" dirty="0"/>
              <a:t> </a:t>
            </a:r>
            <a:r>
              <a:rPr lang="pt-BR" sz="2800" dirty="0" err="1"/>
              <a:t>learned</a:t>
            </a:r>
            <a:r>
              <a:rPr lang="pt-BR" sz="2800" dirty="0"/>
              <a:t> in </a:t>
            </a:r>
            <a:r>
              <a:rPr lang="pt-BR" sz="2800" dirty="0" err="1"/>
              <a:t>these</a:t>
            </a:r>
            <a:r>
              <a:rPr lang="pt-BR" sz="2800" dirty="0"/>
              <a:t> </a:t>
            </a:r>
            <a:r>
              <a:rPr lang="pt-BR" sz="2800" dirty="0" err="1"/>
              <a:t>activities</a:t>
            </a:r>
            <a:r>
              <a:rPr lang="pt-BR" sz="2800" dirty="0"/>
              <a:t>?</a:t>
            </a:r>
          </a:p>
          <a:p>
            <a:pPr marL="457200" indent="-457200">
              <a:buFont typeface="Apple Color Emoji" pitchFamily="2" charset="0"/>
              <a:buChar char="💖"/>
            </a:pPr>
            <a:r>
              <a:rPr lang="pt-BR" sz="2800" dirty="0"/>
              <a:t>Now, can you tell “Kiss me” in other Romance languages?</a:t>
            </a:r>
          </a:p>
          <a:p>
            <a:pPr marL="457200" indent="-457200">
              <a:buFont typeface="Apple Color Emoji" pitchFamily="2" charset="0"/>
              <a:buChar char="💖"/>
            </a:pPr>
            <a:r>
              <a:rPr lang="pt-BR" sz="2800" dirty="0" err="1"/>
              <a:t>What</a:t>
            </a:r>
            <a:r>
              <a:rPr lang="pt-BR" sz="2800" dirty="0"/>
              <a:t> </a:t>
            </a:r>
            <a:r>
              <a:rPr lang="pt-BR" sz="2800" dirty="0" err="1"/>
              <a:t>have</a:t>
            </a:r>
            <a:r>
              <a:rPr lang="pt-BR" sz="2800" dirty="0"/>
              <a:t> </a:t>
            </a:r>
            <a:r>
              <a:rPr lang="pt-BR" sz="2800" dirty="0" err="1"/>
              <a:t>you</a:t>
            </a:r>
            <a:r>
              <a:rPr lang="pt-BR" sz="2800" dirty="0"/>
              <a:t> </a:t>
            </a:r>
            <a:r>
              <a:rPr lang="pt-BR" sz="2800" dirty="0" err="1"/>
              <a:t>thought</a:t>
            </a:r>
            <a:r>
              <a:rPr lang="pt-BR" sz="2800" dirty="0"/>
              <a:t> </a:t>
            </a:r>
            <a:r>
              <a:rPr lang="pt-BR" sz="2800" dirty="0" err="1"/>
              <a:t>about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Jigsaw</a:t>
            </a:r>
            <a:r>
              <a:rPr lang="pt-BR" sz="2800" dirty="0"/>
              <a:t> </a:t>
            </a:r>
            <a:r>
              <a:rPr lang="pt-BR" sz="2800" dirty="0" err="1"/>
              <a:t>methode</a:t>
            </a:r>
            <a:r>
              <a:rPr lang="pt-BR" sz="2800" dirty="0"/>
              <a:t>? </a:t>
            </a:r>
            <a:r>
              <a:rPr lang="pt-BR" sz="2800" dirty="0" err="1"/>
              <a:t>Did</a:t>
            </a:r>
            <a:r>
              <a:rPr lang="pt-BR" sz="2800" dirty="0"/>
              <a:t> </a:t>
            </a:r>
            <a:r>
              <a:rPr lang="pt-BR" sz="2800" dirty="0" err="1"/>
              <a:t>you</a:t>
            </a:r>
            <a:r>
              <a:rPr lang="pt-BR" sz="2800" dirty="0"/>
              <a:t> </a:t>
            </a:r>
            <a:r>
              <a:rPr lang="pt-BR" sz="2800" dirty="0" err="1"/>
              <a:t>get</a:t>
            </a:r>
            <a:r>
              <a:rPr lang="pt-BR" sz="2800" dirty="0"/>
              <a:t> </a:t>
            </a:r>
            <a:r>
              <a:rPr lang="pt-BR" sz="2800" dirty="0" err="1"/>
              <a:t>interesting</a:t>
            </a:r>
            <a:r>
              <a:rPr lang="pt-BR" sz="2800" dirty="0"/>
              <a:t> </a:t>
            </a:r>
            <a:r>
              <a:rPr lang="pt-BR" sz="2800" dirty="0" err="1"/>
              <a:t>results</a:t>
            </a:r>
            <a:r>
              <a:rPr lang="pt-BR" sz="2800" dirty="0"/>
              <a:t>?</a:t>
            </a:r>
          </a:p>
          <a:p>
            <a:pPr marL="457200" indent="-457200">
              <a:buFont typeface="Apple Color Emoji" pitchFamily="2" charset="0"/>
              <a:buChar char="💖"/>
            </a:pPr>
            <a:r>
              <a:rPr lang="pt-BR" sz="2800" dirty="0"/>
              <a:t>Do </a:t>
            </a:r>
            <a:r>
              <a:rPr lang="pt-BR" sz="2800" dirty="0" err="1"/>
              <a:t>you</a:t>
            </a:r>
            <a:r>
              <a:rPr lang="pt-BR" sz="2800" dirty="0"/>
              <a:t> </a:t>
            </a:r>
            <a:r>
              <a:rPr lang="pt-BR" sz="2800" dirty="0" err="1"/>
              <a:t>have</a:t>
            </a:r>
            <a:r>
              <a:rPr lang="pt-BR" sz="2800" dirty="0"/>
              <a:t> </a:t>
            </a:r>
            <a:r>
              <a:rPr lang="pt-BR" sz="2800" dirty="0" err="1"/>
              <a:t>questions</a:t>
            </a:r>
            <a:r>
              <a:rPr lang="pt-BR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59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66ED9E-26EA-40AB-B919-DFF8A428A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CCBFA3-DA3F-4995-BA0B-C86251B29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FF6F2F-7175-4D01-A6F5-8C8A80E72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640080"/>
            <a:ext cx="4208656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spc="200" dirty="0">
                <a:solidFill>
                  <a:srgbClr val="FFFFFF"/>
                </a:solidFill>
              </a:rPr>
              <a:t>Choose the version you liked the most and start singing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239814-858E-4E48-99D2-C6BD49B77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9CDB76F-D78A-444F-B96C-51EF2F0D46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14" r="-1" b="15045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  <p:pic>
        <p:nvPicPr>
          <p:cNvPr id="7" name="Graphic 6" descr="Drum">
            <a:extLst>
              <a:ext uri="{FF2B5EF4-FFF2-40B4-BE49-F238E27FC236}">
                <a16:creationId xmlns:a16="http://schemas.microsoft.com/office/drawing/2014/main" id="{4A42F8A1-EB47-4F8D-B647-253945A9C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3700" y="4315017"/>
            <a:ext cx="1526535" cy="152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9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79A7B-57F7-4895-B156-00AF936C5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4960137"/>
            <a:ext cx="7617656" cy="1463040"/>
          </a:xfrm>
        </p:spPr>
        <p:txBody>
          <a:bodyPr>
            <a:normAutofit/>
          </a:bodyPr>
          <a:lstStyle/>
          <a:p>
            <a:r>
              <a:rPr lang="fr-FR" dirty="0" err="1">
                <a:solidFill>
                  <a:srgbClr val="AA2C2C"/>
                </a:solidFill>
              </a:rPr>
              <a:t>Besame</a:t>
            </a:r>
            <a:r>
              <a:rPr lang="fr-FR" dirty="0">
                <a:solidFill>
                  <a:srgbClr val="AA2C2C"/>
                </a:solidFill>
              </a:rPr>
              <a:t> </a:t>
            </a:r>
            <a:r>
              <a:rPr lang="fr-FR" dirty="0" err="1">
                <a:solidFill>
                  <a:srgbClr val="AA2C2C"/>
                </a:solidFill>
              </a:rPr>
              <a:t>Mucho</a:t>
            </a:r>
            <a:br>
              <a:rPr lang="fr-FR" dirty="0">
                <a:solidFill>
                  <a:srgbClr val="AA2C2C"/>
                </a:solidFill>
              </a:rPr>
            </a:br>
            <a:r>
              <a:rPr lang="fr-FR" sz="2700" dirty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fr-FR" sz="2700" dirty="0" err="1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fr-FR" sz="2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700" dirty="0" err="1">
                <a:solidFill>
                  <a:schemeClr val="accent6">
                    <a:lumMod val="75000"/>
                  </a:schemeClr>
                </a:solidFill>
              </a:rPr>
              <a:t>languague</a:t>
            </a:r>
            <a:r>
              <a:rPr lang="fr-FR" sz="2700" dirty="0">
                <a:solidFill>
                  <a:schemeClr val="accent6">
                    <a:lumMod val="75000"/>
                  </a:schemeClr>
                </a:solidFill>
              </a:rPr>
              <a:t> do </a:t>
            </a:r>
            <a:r>
              <a:rPr lang="fr-FR" sz="2700" dirty="0" err="1">
                <a:solidFill>
                  <a:schemeClr val="accent6">
                    <a:lumMod val="75000"/>
                  </a:schemeClr>
                </a:solidFill>
              </a:rPr>
              <a:t>you</a:t>
            </a:r>
            <a:r>
              <a:rPr lang="fr-FR" sz="2700" dirty="0">
                <a:solidFill>
                  <a:schemeClr val="accent6">
                    <a:lumMod val="75000"/>
                  </a:schemeClr>
                </a:solidFill>
              </a:rPr>
              <a:t> know </a:t>
            </a:r>
            <a:r>
              <a:rPr lang="fr-FR" sz="2700" dirty="0" err="1">
                <a:solidFill>
                  <a:schemeClr val="accent6">
                    <a:lumMod val="75000"/>
                  </a:schemeClr>
                </a:solidFill>
              </a:rPr>
              <a:t>it</a:t>
            </a:r>
            <a:r>
              <a:rPr lang="fr-FR" sz="2700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4D35B-67C3-4F76-AC67-4687F54E6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804" y="0"/>
            <a:ext cx="4375052" cy="45860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DC1557-B833-41E6-86D6-7224D2221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5937" y="4960137"/>
            <a:ext cx="1662113" cy="166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which language this text is written? 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GB" sz="2200" dirty="0">
                <a:solidFill>
                  <a:schemeClr val="accent6">
                    <a:lumMod val="75000"/>
                  </a:schemeClr>
                </a:solidFill>
              </a:rPr>
            </a:br>
            <a:endParaRPr lang="en-GB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496392" y="1969477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3C4209-AB8C-4C25-866B-3C7C96C0542A}"/>
              </a:ext>
            </a:extLst>
          </p:cNvPr>
          <p:cNvSpPr txBox="1"/>
          <p:nvPr/>
        </p:nvSpPr>
        <p:spPr>
          <a:xfrm>
            <a:off x="2648686" y="2469207"/>
            <a:ext cx="6382010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Bésame, bésame mucho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Que tengo miedo a perderte, perderte después</a:t>
            </a:r>
            <a:br>
              <a:rPr lang="es-E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Quiero sentirte muy cerca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Mirarme en tus ojos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Verte junto a mi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Piensa que tal vez mañana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Yo ya estaré lejos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Muy lejos de 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DD73C1-F128-4167-BEAB-FF80C3FF31E3}"/>
              </a:ext>
            </a:extLst>
          </p:cNvPr>
          <p:cNvSpPr txBox="1"/>
          <p:nvPr/>
        </p:nvSpPr>
        <p:spPr>
          <a:xfrm>
            <a:off x="4156364" y="6125293"/>
            <a:ext cx="336665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Language: </a:t>
            </a:r>
          </a:p>
        </p:txBody>
      </p:sp>
    </p:spTree>
    <p:extLst>
      <p:ext uri="{BB962C8B-B14F-4D97-AF65-F5344CB8AC3E}">
        <p14:creationId xmlns:p14="http://schemas.microsoft.com/office/powerpoint/2010/main" val="69793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GB">
                <a:solidFill>
                  <a:schemeClr val="accent6">
                    <a:lumMod val="75000"/>
                  </a:schemeClr>
                </a:solidFill>
              </a:rPr>
              <a:t>In which language this text is written? </a:t>
            </a:r>
            <a:br>
              <a:rPr lang="en-GB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200">
                <a:solidFill>
                  <a:schemeClr val="accent6">
                    <a:lumMod val="75000"/>
                  </a:schemeClr>
                </a:solidFill>
              </a:rPr>
              <a:t>Have you noticed some similarities with other languages?</a:t>
            </a:r>
            <a:br>
              <a:rPr lang="en-GB" sz="220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200">
                <a:solidFill>
                  <a:schemeClr val="accent6">
                    <a:lumMod val="75000"/>
                  </a:schemeClr>
                </a:solidFill>
              </a:rPr>
              <a:t>Try to identify these words</a:t>
            </a:r>
            <a:br>
              <a:rPr lang="en-GB" sz="2200">
                <a:solidFill>
                  <a:schemeClr val="accent6">
                    <a:lumMod val="75000"/>
                  </a:schemeClr>
                </a:solidFill>
              </a:rPr>
            </a:br>
            <a:endParaRPr lang="en-GB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496392" y="1969477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3C4209-AB8C-4C25-866B-3C7C96C0542A}"/>
              </a:ext>
            </a:extLst>
          </p:cNvPr>
          <p:cNvSpPr txBox="1"/>
          <p:nvPr/>
        </p:nvSpPr>
        <p:spPr>
          <a:xfrm>
            <a:off x="2758366" y="2573172"/>
            <a:ext cx="6251596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Bésame, bésame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mucho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Que tengo miedo a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perderte,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 perderte después</a:t>
            </a:r>
            <a:br>
              <a:rPr lang="es-ES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Quiero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sentirte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muy cerca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Mirarme en tus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ojos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Verte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junto a mi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Piensa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que tal vez mañana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Yo ya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</a:rPr>
              <a:t>estaré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lejos</a:t>
            </a:r>
          </a:p>
          <a:p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Muy lejos de ti</a:t>
            </a:r>
          </a:p>
        </p:txBody>
      </p:sp>
    </p:spTree>
    <p:extLst>
      <p:ext uri="{BB962C8B-B14F-4D97-AF65-F5344CB8AC3E}">
        <p14:creationId xmlns:p14="http://schemas.microsoft.com/office/powerpoint/2010/main" val="93081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which language theses texts are written?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3C4209-AB8C-4C25-866B-3C7C96C0542A}"/>
              </a:ext>
            </a:extLst>
          </p:cNvPr>
          <p:cNvSpPr txBox="1"/>
          <p:nvPr/>
        </p:nvSpPr>
        <p:spPr>
          <a:xfrm>
            <a:off x="1024127" y="2278059"/>
            <a:ext cx="4860037" cy="3416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50"/>
                </a:solidFill>
              </a:rPr>
              <a:t>E con la bocca gia' bianca, col cuore che manca mi senti implorar</a:t>
            </a:r>
          </a:p>
          <a:p>
            <a:r>
              <a:rPr lang="it-IT" sz="2400" dirty="0">
                <a:solidFill>
                  <a:srgbClr val="00B050"/>
                </a:solidFill>
              </a:rPr>
              <a:t>besame, besame mucho baciami come in un ultimo bacio d'amorPensa che tutta la vita tu sei per me. Poi, tutta nuova, sorridimi e baciami ancor. Pensa che tutta la vita tu sei per me...</a:t>
            </a:r>
          </a:p>
          <a:p>
            <a:endParaRPr lang="it-IT" dirty="0"/>
          </a:p>
          <a:p>
            <a:endParaRPr lang="es-E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5884163" y="2278059"/>
            <a:ext cx="5136348" cy="3416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Oui je sais bien qu'un beau jour on revient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Mais j'hésite ce jour est si loin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N'y croyons pas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Disons nous toi et moi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Qu'on se voit pour la dernière fois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Donne moi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Donne-moi vite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Tant de baisers mon amour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D9AE8D-0732-4450-A0EF-0FF477D68099}"/>
              </a:ext>
            </a:extLst>
          </p:cNvPr>
          <p:cNvSpPr txBox="1"/>
          <p:nvPr/>
        </p:nvSpPr>
        <p:spPr>
          <a:xfrm>
            <a:off x="1770818" y="5892503"/>
            <a:ext cx="336665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Language: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CB94D0-FBFC-41EE-8935-40139BD4A7C6}"/>
              </a:ext>
            </a:extLst>
          </p:cNvPr>
          <p:cNvSpPr txBox="1"/>
          <p:nvPr/>
        </p:nvSpPr>
        <p:spPr>
          <a:xfrm>
            <a:off x="6639822" y="5892503"/>
            <a:ext cx="336665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Language: </a:t>
            </a:r>
          </a:p>
        </p:txBody>
      </p:sp>
    </p:spTree>
    <p:extLst>
      <p:ext uri="{BB962C8B-B14F-4D97-AF65-F5344CB8AC3E}">
        <p14:creationId xmlns:p14="http://schemas.microsoft.com/office/powerpoint/2010/main" val="300368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which language theses texts are written? 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2964674" y="2347758"/>
            <a:ext cx="6262651" cy="31085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Beija-me, me beije muito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Que tenho medo de te perder, te perder depois</a:t>
            </a:r>
          </a:p>
          <a:p>
            <a:r>
              <a:rPr lang="pt-BR" sz="2800" dirty="0">
                <a:solidFill>
                  <a:srgbClr val="FF0000"/>
                </a:solidFill>
              </a:rPr>
              <a:t>Quero te ter muito perto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Olhar em teus olhos e estar junto contigo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Pensa que tal vez amanhã</a:t>
            </a:r>
          </a:p>
          <a:p>
            <a:r>
              <a:rPr lang="pt-BR" sz="2800" dirty="0">
                <a:solidFill>
                  <a:srgbClr val="FF0000"/>
                </a:solidFill>
              </a:rPr>
              <a:t>Estarei muito longe, muito longe daqui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05AE73-C464-4954-8510-54D351C71BF5}"/>
              </a:ext>
            </a:extLst>
          </p:cNvPr>
          <p:cNvSpPr txBox="1"/>
          <p:nvPr/>
        </p:nvSpPr>
        <p:spPr>
          <a:xfrm>
            <a:off x="4412672" y="5972484"/>
            <a:ext cx="336665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Language: </a:t>
            </a:r>
          </a:p>
        </p:txBody>
      </p:sp>
    </p:spTree>
    <p:extLst>
      <p:ext uri="{BB962C8B-B14F-4D97-AF65-F5344CB8AC3E}">
        <p14:creationId xmlns:p14="http://schemas.microsoft.com/office/powerpoint/2010/main" val="107898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665400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which language theses texts are written?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Have you noticed some similarities with other languages?</a:t>
            </a:r>
            <a:br>
              <a:rPr lang="en-GB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Try to identify these words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117629C-0D1B-464A-9A06-1CBB9FB38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1120726" y="1969476"/>
            <a:ext cx="10247806" cy="4888524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3C4209-AB8C-4C25-866B-3C7C96C0542A}"/>
              </a:ext>
            </a:extLst>
          </p:cNvPr>
          <p:cNvSpPr txBox="1"/>
          <p:nvPr/>
        </p:nvSpPr>
        <p:spPr>
          <a:xfrm>
            <a:off x="1171488" y="2652719"/>
            <a:ext cx="4712676" cy="33239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50"/>
                </a:solidFill>
              </a:rPr>
              <a:t>E con la bocca gia' bianca, col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cuore </a:t>
            </a:r>
            <a:r>
              <a:rPr lang="it-IT" sz="2400" dirty="0">
                <a:solidFill>
                  <a:srgbClr val="00B050"/>
                </a:solidFill>
              </a:rPr>
              <a:t>che manca mi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senti </a:t>
            </a:r>
            <a:r>
              <a:rPr lang="it-IT" sz="2400" dirty="0">
                <a:solidFill>
                  <a:srgbClr val="00B050"/>
                </a:solidFill>
              </a:rPr>
              <a:t>implorar</a:t>
            </a:r>
          </a:p>
          <a:p>
            <a:r>
              <a:rPr lang="it-IT" sz="2400" dirty="0">
                <a:solidFill>
                  <a:srgbClr val="00B050"/>
                </a:solidFill>
              </a:rPr>
              <a:t>besame, besame mucho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baciami </a:t>
            </a:r>
            <a:r>
              <a:rPr lang="it-IT" sz="2400" dirty="0">
                <a:solidFill>
                  <a:srgbClr val="00B050"/>
                </a:solidFill>
              </a:rPr>
              <a:t>come in un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ultimo</a:t>
            </a:r>
            <a:r>
              <a:rPr lang="it-IT" sz="2400" dirty="0">
                <a:solidFill>
                  <a:srgbClr val="00B050"/>
                </a:solidFill>
              </a:rPr>
              <a:t>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bacio</a:t>
            </a:r>
            <a:r>
              <a:rPr lang="it-IT" sz="2400" dirty="0">
                <a:solidFill>
                  <a:srgbClr val="00B050"/>
                </a:solidFill>
              </a:rPr>
              <a:t> d'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amor</a:t>
            </a:r>
            <a:r>
              <a:rPr lang="it-IT" sz="2400" dirty="0">
                <a:solidFill>
                  <a:srgbClr val="00B050"/>
                </a:solidFill>
              </a:rPr>
              <a:t>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Pensa</a:t>
            </a:r>
            <a:r>
              <a:rPr lang="it-IT" sz="2400" dirty="0">
                <a:solidFill>
                  <a:srgbClr val="00B050"/>
                </a:solidFill>
              </a:rPr>
              <a:t> che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tutta</a:t>
            </a:r>
            <a:r>
              <a:rPr lang="it-IT" sz="2400" dirty="0">
                <a:solidFill>
                  <a:srgbClr val="00B050"/>
                </a:solidFill>
              </a:rPr>
              <a:t> la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vita</a:t>
            </a:r>
            <a:r>
              <a:rPr lang="it-IT" sz="2400" dirty="0">
                <a:solidFill>
                  <a:srgbClr val="00B050"/>
                </a:solidFill>
              </a:rPr>
              <a:t> tu sei per me. Poi, tutta </a:t>
            </a:r>
            <a:r>
              <a:rPr lang="it-IT" sz="2400" dirty="0">
                <a:solidFill>
                  <a:srgbClr val="00B050"/>
                </a:solidFill>
                <a:highlight>
                  <a:srgbClr val="FFFF00"/>
                </a:highlight>
              </a:rPr>
              <a:t>nuova</a:t>
            </a:r>
            <a:r>
              <a:rPr lang="it-IT" sz="2400" dirty="0">
                <a:solidFill>
                  <a:srgbClr val="00B050"/>
                </a:solidFill>
              </a:rPr>
              <a:t>, sorridimi e baciami ancor. Pensa che tutta la vita tu sei per me...</a:t>
            </a:r>
          </a:p>
          <a:p>
            <a:endParaRPr lang="it-I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5884164" y="2652719"/>
            <a:ext cx="4877971" cy="3416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Oui je 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sais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 bien qu'un 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beau 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jour on revient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Mais j'hésite ce jour est si loin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N'y croyons pas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Disons nous toi et moi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Qu'on se voit pour la dernière fois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Donne moi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Donne-moi vite</a:t>
            </a:r>
          </a:p>
          <a:p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Tant de 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baisers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</a:rPr>
              <a:t> mon </a:t>
            </a:r>
            <a:r>
              <a:rPr lang="fr-FR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amour </a:t>
            </a:r>
          </a:p>
        </p:txBody>
      </p:sp>
    </p:spTree>
    <p:extLst>
      <p:ext uri="{BB962C8B-B14F-4D97-AF65-F5344CB8AC3E}">
        <p14:creationId xmlns:p14="http://schemas.microsoft.com/office/powerpoint/2010/main" val="42719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BD96-91F5-4BF9-A713-9CB8A892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047147" cy="149961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 which language theses texts are written?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C2518-1A21-4BAA-8288-DF5E696F14B6}"/>
              </a:ext>
            </a:extLst>
          </p:cNvPr>
          <p:cNvSpPr txBox="1"/>
          <p:nvPr/>
        </p:nvSpPr>
        <p:spPr>
          <a:xfrm flipH="1">
            <a:off x="2576894" y="2377275"/>
            <a:ext cx="7335470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Beija-me</a:t>
            </a:r>
            <a:r>
              <a:rPr lang="pt-BR" sz="2800" dirty="0">
                <a:solidFill>
                  <a:srgbClr val="FF0000"/>
                </a:solidFill>
              </a:rPr>
              <a:t>, me beije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muito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Que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tenho</a:t>
            </a:r>
            <a:r>
              <a:rPr lang="pt-BR" sz="2800" dirty="0">
                <a:solidFill>
                  <a:srgbClr val="FF0000"/>
                </a:solidFill>
              </a:rPr>
              <a:t> medo de te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perder</a:t>
            </a:r>
            <a:r>
              <a:rPr lang="pt-BR" sz="2800" dirty="0">
                <a:solidFill>
                  <a:srgbClr val="FF0000"/>
                </a:solidFill>
              </a:rPr>
              <a:t>, te perder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depois</a:t>
            </a:r>
          </a:p>
          <a:p>
            <a:r>
              <a:rPr lang="pt-BR" sz="2800" dirty="0">
                <a:solidFill>
                  <a:srgbClr val="FF0000"/>
                </a:solidFill>
              </a:rPr>
              <a:t>Quero te ter muito perto</a:t>
            </a:r>
          </a:p>
          <a:p>
            <a:r>
              <a:rPr lang="pt-BR" sz="2800" dirty="0">
                <a:solidFill>
                  <a:srgbClr val="FF0000"/>
                </a:solidFill>
              </a:rPr>
              <a:t>Olhar em teus olhos e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estar</a:t>
            </a:r>
            <a:r>
              <a:rPr lang="pt-BR" sz="2800" dirty="0">
                <a:solidFill>
                  <a:srgbClr val="FF0000"/>
                </a:solidFill>
              </a:rPr>
              <a:t> junto contigo</a:t>
            </a:r>
          </a:p>
          <a:p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Pensa</a:t>
            </a:r>
            <a:r>
              <a:rPr lang="pt-BR" sz="2800" dirty="0">
                <a:solidFill>
                  <a:srgbClr val="FF0000"/>
                </a:solidFill>
              </a:rPr>
              <a:t> que tal vez </a:t>
            </a:r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amanhã</a:t>
            </a:r>
          </a:p>
          <a:p>
            <a:r>
              <a:rPr lang="pt-BR" sz="2800" dirty="0">
                <a:solidFill>
                  <a:srgbClr val="FF0000"/>
                </a:solidFill>
                <a:highlight>
                  <a:srgbClr val="FFFF00"/>
                </a:highlight>
              </a:rPr>
              <a:t>Estarei</a:t>
            </a:r>
            <a:r>
              <a:rPr lang="pt-BR" sz="2800" dirty="0">
                <a:solidFill>
                  <a:srgbClr val="FF0000"/>
                </a:solidFill>
              </a:rPr>
              <a:t> muito longe, muito longe daqui</a:t>
            </a:r>
          </a:p>
        </p:txBody>
      </p:sp>
    </p:spTree>
    <p:extLst>
      <p:ext uri="{BB962C8B-B14F-4D97-AF65-F5344CB8AC3E}">
        <p14:creationId xmlns:p14="http://schemas.microsoft.com/office/powerpoint/2010/main" val="713113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1192</TotalTime>
  <Words>946</Words>
  <Application>Microsoft Macintosh PowerPoint</Application>
  <PresentationFormat>Grand écran</PresentationFormat>
  <Paragraphs>279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Apple Color Emoji</vt:lpstr>
      <vt:lpstr>Bradley Hand ITC</vt:lpstr>
      <vt:lpstr>Tw Cen MT</vt:lpstr>
      <vt:lpstr>Tw Cen MT Condensed</vt:lpstr>
      <vt:lpstr>Wingdings 3</vt:lpstr>
      <vt:lpstr>Integral</vt:lpstr>
      <vt:lpstr>Présentation PowerPoint</vt:lpstr>
      <vt:lpstr>Présentation PowerPoint</vt:lpstr>
      <vt:lpstr>Besame Mucho in which languague do you know it?</vt:lpstr>
      <vt:lpstr>In which language this text is written?   </vt:lpstr>
      <vt:lpstr>In which language this text is written?  Have you noticed some similarities with other languages? Try to identify these words </vt:lpstr>
      <vt:lpstr>In which language theses texts are written?</vt:lpstr>
      <vt:lpstr>In which language theses texts are written? </vt:lpstr>
      <vt:lpstr>In which language theses texts are written? Have you noticed some similarities with other languages? Try to identify these words</vt:lpstr>
      <vt:lpstr>In which language theses texts are written? </vt:lpstr>
      <vt:lpstr>Try to find the missing verb or noun</vt:lpstr>
      <vt:lpstr>Try to find the missing verb or noun</vt:lpstr>
      <vt:lpstr>Présentation PowerPoint</vt:lpstr>
      <vt:lpstr>Présentation PowerPoint</vt:lpstr>
      <vt:lpstr>The class is going to be separated in work groups (duos, trios,…)</vt:lpstr>
      <vt:lpstr>Each group has to choose tWo versions of the song and compare them</vt:lpstr>
      <vt:lpstr>In your work group:</vt:lpstr>
      <vt:lpstr>In your work group:</vt:lpstr>
      <vt:lpstr>You’re going to compare your works, so each group is going to separate in three new groups  where there will be at least one person per colour:</vt:lpstr>
      <vt:lpstr>Each multicolored group will go  from a poster to another.</vt:lpstr>
      <vt:lpstr>Everybody goes back in the original groups</vt:lpstr>
      <vt:lpstr>Reflective analysis Everybody talks about what they learned</vt:lpstr>
      <vt:lpstr>Choose the version you liked the most and start singing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Zeinab Asaad</dc:creator>
  <cp:lastModifiedBy>JJ MARIE</cp:lastModifiedBy>
  <cp:revision>14</cp:revision>
  <dcterms:created xsi:type="dcterms:W3CDTF">2019-03-11T12:44:07Z</dcterms:created>
  <dcterms:modified xsi:type="dcterms:W3CDTF">2019-03-12T09:05:48Z</dcterms:modified>
</cp:coreProperties>
</file>